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0"/>
  </p:notesMasterIdLst>
  <p:handoutMasterIdLst>
    <p:handoutMasterId r:id="rId21"/>
  </p:handoutMasterIdLst>
  <p:sldIdLst>
    <p:sldId id="297" r:id="rId3"/>
    <p:sldId id="903" r:id="rId4"/>
    <p:sldId id="258" r:id="rId5"/>
    <p:sldId id="604" r:id="rId6"/>
    <p:sldId id="605" r:id="rId7"/>
    <p:sldId id="606" r:id="rId8"/>
    <p:sldId id="259" r:id="rId9"/>
    <p:sldId id="261" r:id="rId10"/>
    <p:sldId id="262" r:id="rId11"/>
    <p:sldId id="905" r:id="rId12"/>
    <p:sldId id="271" r:id="rId13"/>
    <p:sldId id="273" r:id="rId14"/>
    <p:sldId id="272" r:id="rId15"/>
    <p:sldId id="277" r:id="rId16"/>
    <p:sldId id="260" r:id="rId17"/>
    <p:sldId id="275" r:id="rId18"/>
    <p:sldId id="276" r:id="rId19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0"/>
    <a:srgbClr val="FF5D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/>
    <p:restoredTop sz="77959"/>
  </p:normalViewPr>
  <p:slideViewPr>
    <p:cSldViewPr snapToGrid="0" snapToObjects="1">
      <p:cViewPr varScale="1">
        <p:scale>
          <a:sx n="131" d="100"/>
          <a:sy n="131" d="100"/>
        </p:scale>
        <p:origin x="9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6/23/25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group – how would you evaluate a generative model?</a:t>
            </a:r>
          </a:p>
          <a:p>
            <a:r>
              <a:rPr lang="en-US" dirty="0"/>
              <a:t>What approaches have you seen?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5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what about the systems we’re seeing today?</a:t>
            </a:r>
          </a:p>
          <a:p>
            <a:r>
              <a:rPr lang="en-US" dirty="0"/>
              <a:t>Does the paradigm I’ve described still fit?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D23D3-97BA-8344-B77C-C3C47F735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BA69F-5897-5F44-92BC-479B55DE9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876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A9F9-9678-2743-B0D7-2303C742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13DE2-E1E8-8C40-8B00-91EF68139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73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45086-DAA8-FA49-915F-8B28AFD11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C3AEF-AC20-C245-8112-195AA1568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963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978B-4908-E74D-904A-A9B895A7A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5FDE3-C177-1D4F-8016-6A5AB9FFD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02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E1A6-E52F-4747-BDCC-731EBD26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6EB1E-6EAC-2648-A744-4B558DCE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23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E9F5-3F39-8E4C-BD4D-1CE5E62B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D2129-2C12-3841-9061-8E28A6801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1948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D62C-5F4D-E44A-83A0-2BC6297AC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5D4C-6239-3649-B2F4-8E6928D47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8D897-46F7-6F4A-923F-F54D4AC8E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6443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88B0-8D06-274D-BE50-BA152C915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0989-E654-F74F-BDDF-08D57674E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0B350-276D-2F47-92C4-83C039986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7B8AD-206C-8C44-9626-E020EEC70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FD7E1-9246-8240-81C8-52CC098D2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078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858C-55E0-A347-B987-C8C09FC4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1580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56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9015-2329-5341-BA02-B62A1090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FF641-56D6-9245-BB4A-FB626664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B0617-AE85-6146-99DD-9CE2384C1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57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44FE-227B-BB4B-AFCB-C70369A5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86AE-9738-E14C-9B4A-B463D907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2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F484-86EC-9D4F-B229-7E1EAF28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461AC-7026-3144-A874-8D55CA87D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8018D-F66B-1C4B-AB9A-98232702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853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7A1C-4A6B-7B44-8A98-088B9E5F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FC838-A01F-6845-991B-CECF9A0A4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6811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B298A-6686-FD4A-B48C-A4474FE37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5486A-4CA8-BE4C-8736-29596810D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43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C07-CABA-9E4D-9E3A-95E05BCB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BD0F8-3355-CA42-8F79-D8191E496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98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6984-E4BA-284B-B7AF-D51BD0BD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3D1B-9EE2-4E4F-B36A-F0F237B8A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FBE0A-D618-A548-B1F3-E7BCD2D57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17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D306-FDF6-DE45-90F3-DD6E0A24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B324-C8C1-B34B-93B4-5E52FB3E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5C052-E346-7A4E-A53F-178DCAB9D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F207E-CBC1-6444-AE32-2D03AB9BE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86491-5FF8-E448-A837-D74C6F85E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45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2B47-C6F1-2C47-83A6-7C9765DB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863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38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967C-A2EB-A742-BD60-24190103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4264-1CC0-ED47-9FC4-17EA9AEE9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82311-296D-B54E-84F6-B91B4D004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2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9CE1-388E-D644-BFC2-E3BA89CD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9288A-BC67-054C-8D82-B775C7F3F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54F2-00A4-E440-B3B4-24D0906C1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61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2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90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6379"/>
            <a:ext cx="7772400" cy="2392291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Understanding and evaluating large language models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4670" y="3959258"/>
            <a:ext cx="4894661" cy="814096"/>
          </a:xfrm>
        </p:spPr>
        <p:txBody>
          <a:bodyPr>
            <a:normAutofit/>
          </a:bodyPr>
          <a:lstStyle/>
          <a:p>
            <a:r>
              <a:rPr lang="en-US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2670148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3B38-7DCE-0AAF-BA5B-ECCB0A72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LLM 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7C4A5-A216-C265-E8D8-F6E4A41F7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in this section courtesy of Monica Agrawal</a:t>
            </a:r>
          </a:p>
        </p:txBody>
      </p:sp>
    </p:spTree>
    <p:extLst>
      <p:ext uri="{BB962C8B-B14F-4D97-AF65-F5344CB8AC3E}">
        <p14:creationId xmlns:p14="http://schemas.microsoft.com/office/powerpoint/2010/main" val="423174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4409-F02D-54EB-1998-24F1CE17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77A553-2B1B-5B6E-6B87-CE29C000A3F1}"/>
              </a:ext>
            </a:extLst>
          </p:cNvPr>
          <p:cNvSpPr txBox="1">
            <a:spLocks/>
          </p:cNvSpPr>
          <p:nvPr/>
        </p:nvSpPr>
        <p:spPr>
          <a:xfrm>
            <a:off x="4359164" y="1097807"/>
            <a:ext cx="3712888" cy="27587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Helvetica" pitchFamily="2" charset="0"/>
              </a:rPr>
              <a:t>Type #2: Extrinsic</a:t>
            </a:r>
          </a:p>
          <a:p>
            <a:r>
              <a:rPr lang="en-US" sz="1350" dirty="0">
                <a:latin typeface="Helvetica" pitchFamily="2" charset="0"/>
              </a:rPr>
              <a:t>Does it improve clinicians’ ability to find salient information?</a:t>
            </a:r>
          </a:p>
          <a:p>
            <a:r>
              <a:rPr lang="en-US" sz="1350" dirty="0">
                <a:latin typeface="Helvetica" pitchFamily="2" charset="0"/>
              </a:rPr>
              <a:t>Does it accelerate their workflows?</a:t>
            </a:r>
          </a:p>
          <a:p>
            <a:pPr marL="0" indent="0">
              <a:buNone/>
            </a:pPr>
            <a:endParaRPr lang="en-US" sz="1350" dirty="0">
              <a:latin typeface="Helvetica" pitchFamily="2" charset="0"/>
            </a:endParaRPr>
          </a:p>
          <a:p>
            <a:endParaRPr lang="en-US" sz="1350" dirty="0">
              <a:latin typeface="Helvetica" pitchFamily="2" charset="0"/>
            </a:endParaRPr>
          </a:p>
        </p:txBody>
      </p:sp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57D86F1-3B9C-B973-40A3-03D6ED1B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6" y="3173479"/>
            <a:ext cx="1241360" cy="1693876"/>
          </a:xfrm>
          <a:prstGeom prst="rect">
            <a:avLst/>
          </a:prstGeom>
          <a:ln w="38100">
            <a:solidFill>
              <a:srgbClr val="FFB600">
                <a:alpha val="92157"/>
              </a:srgbClr>
            </a:solidFill>
            <a:prstDash val="sysDot"/>
          </a:ln>
        </p:spPr>
      </p:pic>
      <p:pic>
        <p:nvPicPr>
          <p:cNvPr id="10" name="Picture 9" descr="A white square with black text and numbers&#10;&#10;AI-generated content may be incorrect.">
            <a:extLst>
              <a:ext uri="{FF2B5EF4-FFF2-40B4-BE49-F238E27FC236}">
                <a16:creationId xmlns:a16="http://schemas.microsoft.com/office/drawing/2014/main" id="{8C76DAFA-F154-70A3-252A-23B7D5BC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038" y="3063154"/>
            <a:ext cx="1628775" cy="1914525"/>
          </a:xfrm>
          <a:prstGeom prst="rect">
            <a:avLst/>
          </a:prstGeom>
        </p:spPr>
      </p:pic>
      <p:pic>
        <p:nvPicPr>
          <p:cNvPr id="16" name="Picture 15" descr="Cartoon checklist and pencil">
            <a:extLst>
              <a:ext uri="{FF2B5EF4-FFF2-40B4-BE49-F238E27FC236}">
                <a16:creationId xmlns:a16="http://schemas.microsoft.com/office/drawing/2014/main" id="{D70D293D-B878-5709-6269-A755B674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75" y="3001463"/>
            <a:ext cx="2280188" cy="171014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3A458C-4B88-CB7F-742E-988CA21C4734}"/>
              </a:ext>
            </a:extLst>
          </p:cNvPr>
          <p:cNvSpPr txBox="1">
            <a:spLocks/>
          </p:cNvSpPr>
          <p:nvPr/>
        </p:nvSpPr>
        <p:spPr>
          <a:xfrm>
            <a:off x="533406" y="1097805"/>
            <a:ext cx="3712888" cy="27587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Helvetica" pitchFamily="2" charset="0"/>
              </a:rPr>
              <a:t>Type #1: Intrinsic</a:t>
            </a:r>
          </a:p>
          <a:p>
            <a:r>
              <a:rPr lang="en-US" sz="1350" dirty="0">
                <a:latin typeface="Helvetica" pitchFamily="2" charset="0"/>
              </a:rPr>
              <a:t>Is the summary factual?</a:t>
            </a:r>
          </a:p>
          <a:p>
            <a:r>
              <a:rPr lang="en-US" sz="1350" dirty="0">
                <a:latin typeface="Helvetica" pitchFamily="2" charset="0"/>
              </a:rPr>
              <a:t>Does the summary miss salient points?</a:t>
            </a:r>
          </a:p>
          <a:p>
            <a:r>
              <a:rPr lang="en-US" sz="1350" dirty="0">
                <a:latin typeface="Helvetica" pitchFamily="2" charset="0"/>
              </a:rPr>
              <a:t>Does it use harmful language?</a:t>
            </a:r>
          </a:p>
          <a:p>
            <a:pPr marL="0" indent="0">
              <a:buNone/>
            </a:pPr>
            <a:endParaRPr lang="en-US" sz="1350" dirty="0">
              <a:latin typeface="Helvetica" pitchFamily="2" charset="0"/>
            </a:endParaRPr>
          </a:p>
          <a:p>
            <a:endParaRPr lang="en-US" sz="1350" dirty="0">
              <a:latin typeface="Helvetica" pitchFamily="2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99270D2-14C2-2DD0-D4FA-19D0167B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evaluation</a:t>
            </a:r>
          </a:p>
        </p:txBody>
      </p:sp>
    </p:spTree>
    <p:extLst>
      <p:ext uri="{BB962C8B-B14F-4D97-AF65-F5344CB8AC3E}">
        <p14:creationId xmlns:p14="http://schemas.microsoft.com/office/powerpoint/2010/main" val="212619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8443E-5DFA-6AB9-308B-AAB415EBA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and orange bars&#10;&#10;Description automatically generated">
            <a:extLst>
              <a:ext uri="{FF2B5EF4-FFF2-40B4-BE49-F238E27FC236}">
                <a16:creationId xmlns:a16="http://schemas.microsoft.com/office/drawing/2014/main" id="{99B7CA23-7F33-22EA-2117-4DC7876BB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17"/>
          <a:stretch>
            <a:fillRect/>
          </a:stretch>
        </p:blipFill>
        <p:spPr>
          <a:xfrm>
            <a:off x="441960" y="1452102"/>
            <a:ext cx="4130040" cy="3691398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0BD8088-F575-C967-4609-00FBDF35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74" y="2882313"/>
            <a:ext cx="4539966" cy="8309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1BD4D79-EC97-E4ED-C5AC-3E600167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wins don’t always translate to extrinsic wins</a:t>
            </a:r>
          </a:p>
        </p:txBody>
      </p:sp>
    </p:spTree>
    <p:extLst>
      <p:ext uri="{BB962C8B-B14F-4D97-AF65-F5344CB8AC3E}">
        <p14:creationId xmlns:p14="http://schemas.microsoft.com/office/powerpoint/2010/main" val="156156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7DDB6-6735-564F-01A8-9FA10AA5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computer&#10;&#10;AI-generated content may be incorrect.">
            <a:extLst>
              <a:ext uri="{FF2B5EF4-FFF2-40B4-BE49-F238E27FC236}">
                <a16:creationId xmlns:a16="http://schemas.microsoft.com/office/drawing/2014/main" id="{E38F519C-B9DC-1521-622E-558C6A14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4" y="1554313"/>
            <a:ext cx="5829300" cy="2469098"/>
          </a:xfrm>
          <a:prstGeom prst="rect">
            <a:avLst/>
          </a:prstGeom>
          <a:ln w="19050">
            <a:solidFill>
              <a:srgbClr val="E93B79"/>
            </a:solidFill>
          </a:ln>
        </p:spPr>
      </p:pic>
      <p:pic>
        <p:nvPicPr>
          <p:cNvPr id="13" name="Picture 1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7AC3C82-AE5A-6166-1399-16268199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06" y="2385759"/>
            <a:ext cx="5829300" cy="2483789"/>
          </a:xfrm>
          <a:prstGeom prst="rect">
            <a:avLst/>
          </a:prstGeom>
          <a:ln w="19050">
            <a:solidFill>
              <a:srgbClr val="E93B79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97DE54-55B3-F3F4-46CF-CC404ADF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wins don’t always translate to extrinsic wins</a:t>
            </a:r>
          </a:p>
        </p:txBody>
      </p:sp>
    </p:spTree>
    <p:extLst>
      <p:ext uri="{BB962C8B-B14F-4D97-AF65-F5344CB8AC3E}">
        <p14:creationId xmlns:p14="http://schemas.microsoft.com/office/powerpoint/2010/main" val="349661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12183-89A2-9CE2-745C-B09588A03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71ADF-C230-3ED8-CE91-3362CE601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407512"/>
            <a:ext cx="8272211" cy="505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Helvetica" pitchFamily="2" charset="0"/>
              </a:rPr>
              <a:t>Automated methods for evaluation rely on a reference text or a rubric: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3339C2-585D-F38F-9B48-EF3C12081BAD}"/>
              </a:ext>
            </a:extLst>
          </p:cNvPr>
          <p:cNvSpPr txBox="1">
            <a:spLocks/>
          </p:cNvSpPr>
          <p:nvPr/>
        </p:nvSpPr>
        <p:spPr>
          <a:xfrm>
            <a:off x="616320" y="2332492"/>
            <a:ext cx="4300066" cy="261808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Helvetica" pitchFamily="2" charset="0"/>
              </a:rPr>
              <a:t>Reference Text</a:t>
            </a:r>
          </a:p>
          <a:p>
            <a:r>
              <a:rPr lang="en-US" sz="1350" dirty="0">
                <a:latin typeface="Helvetica" pitchFamily="2" charset="0"/>
              </a:rPr>
              <a:t>A correct example corresponding to the same input (e.g. a manually written note from silent evaluation)</a:t>
            </a:r>
          </a:p>
          <a:p>
            <a:r>
              <a:rPr lang="en-US" sz="1350" dirty="0">
                <a:latin typeface="Helvetica" pitchFamily="2" charset="0"/>
              </a:rPr>
              <a:t>However, this often assumes the status quo is </a:t>
            </a:r>
            <a:r>
              <a:rPr lang="en-US" sz="1350" b="1" i="1" dirty="0">
                <a:latin typeface="Helvetica" pitchFamily="2" charset="0"/>
              </a:rPr>
              <a:t>gold</a:t>
            </a:r>
          </a:p>
          <a:p>
            <a:r>
              <a:rPr lang="en-US" sz="1350" dirty="0">
                <a:latin typeface="Helvetica" pitchFamily="2" charset="0"/>
              </a:rPr>
              <a:t>Even with a perfect reference text, it is nontrivial to determine if the content matches up</a:t>
            </a:r>
          </a:p>
          <a:p>
            <a:endParaRPr lang="en-US" sz="1350" dirty="0">
              <a:latin typeface="Helvetica" pitchFamily="2" charset="0"/>
            </a:endParaRPr>
          </a:p>
          <a:p>
            <a:endParaRPr lang="en-US" sz="1350" dirty="0">
              <a:latin typeface="Helvetica" pitchFamily="2" charset="0"/>
            </a:endParaRPr>
          </a:p>
          <a:p>
            <a:pPr marL="0" indent="0">
              <a:buNone/>
            </a:pPr>
            <a:endParaRPr lang="en-US" sz="1350" dirty="0">
              <a:latin typeface="Helvetica" pitchFamily="2" charset="0"/>
            </a:endParaRPr>
          </a:p>
          <a:p>
            <a:pPr marL="0" indent="0">
              <a:buNone/>
            </a:pPr>
            <a:endParaRPr lang="en-US" sz="1350" dirty="0">
              <a:latin typeface="Helvetica" pitchFamily="2" charset="0"/>
            </a:endParaRPr>
          </a:p>
        </p:txBody>
      </p:sp>
      <p:pic>
        <p:nvPicPr>
          <p:cNvPr id="9" name="Picture 8" descr="A screenshot of a medical exam&#10;&#10;AI-generated content may be incorrect.">
            <a:extLst>
              <a:ext uri="{FF2B5EF4-FFF2-40B4-BE49-F238E27FC236}">
                <a16:creationId xmlns:a16="http://schemas.microsoft.com/office/drawing/2014/main" id="{97EA841A-0A1E-EF78-6582-3E35442E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444" y="2033058"/>
            <a:ext cx="2738626" cy="27386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B6F4AD-7EBE-7966-ED8A-FD4AB20D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Why is evaluation hard? Reason #1.</a:t>
            </a:r>
          </a:p>
        </p:txBody>
      </p:sp>
    </p:spTree>
    <p:extLst>
      <p:ext uri="{BB962C8B-B14F-4D97-AF65-F5344CB8AC3E}">
        <p14:creationId xmlns:p14="http://schemas.microsoft.com/office/powerpoint/2010/main" val="2715226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B5171-5B0B-80D5-1E12-B6A42B72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407512"/>
            <a:ext cx="8272211" cy="505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Helvetica" pitchFamily="2" charset="0"/>
              </a:rPr>
              <a:t>Automated methods for evaluation rely on a reference text or a rubric: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F0D9D2-655A-C5B7-7582-D8097C870C2E}"/>
              </a:ext>
            </a:extLst>
          </p:cNvPr>
          <p:cNvSpPr txBox="1">
            <a:spLocks/>
          </p:cNvSpPr>
          <p:nvPr/>
        </p:nvSpPr>
        <p:spPr>
          <a:xfrm>
            <a:off x="435894" y="2571750"/>
            <a:ext cx="4219819" cy="2618081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Helvetica" pitchFamily="2" charset="0"/>
              </a:rPr>
              <a:t>Rubric</a:t>
            </a:r>
          </a:p>
          <a:p>
            <a:r>
              <a:rPr lang="en-US" sz="1350" dirty="0">
                <a:latin typeface="Helvetica" pitchFamily="2" charset="0"/>
              </a:rPr>
              <a:t>A set of criteria that a good response/output should have: “does the summary mention the patient’s history of X?”</a:t>
            </a:r>
          </a:p>
          <a:p>
            <a:r>
              <a:rPr lang="en-US" sz="1350" dirty="0">
                <a:latin typeface="Helvetica" pitchFamily="2" charset="0"/>
              </a:rPr>
              <a:t>Usually uses a powerful LLM to check if each criterion is met (easier than an open-ended “is this response good?”)</a:t>
            </a:r>
          </a:p>
          <a:p>
            <a:r>
              <a:rPr lang="en-US" sz="1350" dirty="0">
                <a:latin typeface="Helvetica" pitchFamily="2" charset="0"/>
              </a:rPr>
              <a:t>Time-consuming to create, not scalable to new inputs/workflows</a:t>
            </a:r>
          </a:p>
          <a:p>
            <a:r>
              <a:rPr lang="en-US" sz="1350" dirty="0">
                <a:latin typeface="Helvetica" pitchFamily="2" charset="0"/>
              </a:rPr>
              <a:t>OpenAI just released a set of 5k rubrics, in a new paper </a:t>
            </a:r>
            <a:r>
              <a:rPr lang="en-US" sz="1350" dirty="0" err="1">
                <a:latin typeface="Helvetica" pitchFamily="2" charset="0"/>
              </a:rPr>
              <a:t>HealthBench</a:t>
            </a:r>
            <a:r>
              <a:rPr lang="en-US" sz="1350" dirty="0">
                <a:latin typeface="Helvetica" pitchFamily="2" charset="0"/>
              </a:rPr>
              <a:t> (annotated by ~250+ doctors), focused on medical question answering specifically</a:t>
            </a:r>
          </a:p>
          <a:p>
            <a:endParaRPr lang="en-US" sz="1350" dirty="0">
              <a:latin typeface="Helvetica" pitchFamily="2" charset="0"/>
            </a:endParaRPr>
          </a:p>
          <a:p>
            <a:endParaRPr lang="en-US" sz="1350" dirty="0">
              <a:latin typeface="Helvetica" pitchFamily="2" charset="0"/>
            </a:endParaRPr>
          </a:p>
          <a:p>
            <a:pPr marL="0" indent="0">
              <a:buNone/>
            </a:pPr>
            <a:endParaRPr lang="en-US" sz="1350" dirty="0">
              <a:latin typeface="Helvetica" pitchFamily="2" charset="0"/>
            </a:endParaRPr>
          </a:p>
          <a:p>
            <a:pPr marL="0" indent="0">
              <a:buNone/>
            </a:pPr>
            <a:endParaRPr lang="en-US" sz="1350" dirty="0">
              <a:latin typeface="Helvetica" pitchFamily="2" charset="0"/>
            </a:endParaRPr>
          </a:p>
        </p:txBody>
      </p:sp>
      <p:pic>
        <p:nvPicPr>
          <p:cNvPr id="11" name="Picture 10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51DC91DE-E769-1C0B-B4D1-CA01134E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08" y="1903224"/>
            <a:ext cx="3151328" cy="324027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A91C7F-3115-4C35-B8A0-4474DC3E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Why is evaluation hard? Reason #1.</a:t>
            </a:r>
          </a:p>
        </p:txBody>
      </p:sp>
    </p:spTree>
    <p:extLst>
      <p:ext uri="{BB962C8B-B14F-4D97-AF65-F5344CB8AC3E}">
        <p14:creationId xmlns:p14="http://schemas.microsoft.com/office/powerpoint/2010/main" val="4181614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E332-A9EB-6AB1-74F0-20DA650EC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30D77-76C9-5898-C8E5-90590149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635373"/>
            <a:ext cx="4136106" cy="2758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Helvetica" pitchFamily="2" charset="0"/>
              </a:rPr>
              <a:t>Longer term outcome measures are uncertain and untracked</a:t>
            </a:r>
          </a:p>
          <a:p>
            <a:r>
              <a:rPr lang="en-US" sz="1500" dirty="0">
                <a:latin typeface="Helvetica" pitchFamily="2" charset="0"/>
              </a:rPr>
              <a:t>It’s hard to know how to quantify the impact of a better note/message/summary quality, outside of time and physician satisfaction</a:t>
            </a:r>
          </a:p>
          <a:p>
            <a:r>
              <a:rPr lang="en-US" sz="1500" dirty="0">
                <a:latin typeface="Helvetica" pitchFamily="2" charset="0"/>
              </a:rPr>
              <a:t>Errors prevented/induced are a difficult, untracked counterfactual</a:t>
            </a:r>
          </a:p>
        </p:txBody>
      </p:sp>
      <p:pic>
        <p:nvPicPr>
          <p:cNvPr id="7" name="Picture 6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1222A382-0C44-34B2-5A9F-2F661340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43925"/>
            <a:ext cx="3688534" cy="2385399"/>
          </a:xfrm>
          <a:prstGeom prst="rect">
            <a:avLst/>
          </a:prstGeom>
          <a:ln w="19050">
            <a:solidFill>
              <a:srgbClr val="E93B79"/>
            </a:solidFill>
          </a:ln>
        </p:spPr>
      </p:pic>
      <p:pic>
        <p:nvPicPr>
          <p:cNvPr id="8" name="Picture 7" descr="A close-up of a test&#10;&#10;AI-generated content may be incorrect.">
            <a:extLst>
              <a:ext uri="{FF2B5EF4-FFF2-40B4-BE49-F238E27FC236}">
                <a16:creationId xmlns:a16="http://schemas.microsoft.com/office/drawing/2014/main" id="{80FE4B44-0FB8-A63A-70C7-505AB0AA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582"/>
          <a:stretch>
            <a:fillRect/>
          </a:stretch>
        </p:blipFill>
        <p:spPr>
          <a:xfrm>
            <a:off x="5405963" y="3476430"/>
            <a:ext cx="3432902" cy="1419703"/>
          </a:xfrm>
          <a:prstGeom prst="rect">
            <a:avLst/>
          </a:prstGeom>
          <a:ln w="28575">
            <a:solidFill>
              <a:srgbClr val="E93B79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8ABC60D-0C6B-749F-5BD2-2E4F5050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evaluation hard? Reason #2.</a:t>
            </a:r>
          </a:p>
        </p:txBody>
      </p:sp>
    </p:spTree>
    <p:extLst>
      <p:ext uri="{BB962C8B-B14F-4D97-AF65-F5344CB8AC3E}">
        <p14:creationId xmlns:p14="http://schemas.microsoft.com/office/powerpoint/2010/main" val="31609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D6C8C-FF03-65DD-865D-9990CB60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4535-4790-BB56-9898-BA0AF4C8C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635373"/>
            <a:ext cx="4210160" cy="27587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The underlying models are constantly shifting and models are getting deprecated (see list of retired OpenAI models to the right) 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Unlike with in-house predictive models, we have little control. 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Evaluation has to continually occur.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8F3E02-EDFD-A67A-756E-026C832A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566" y="1548440"/>
            <a:ext cx="3492963" cy="350812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275575A-7F82-08FC-5D00-9AAD668A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evaluation hard? Reason #3.</a:t>
            </a:r>
          </a:p>
        </p:txBody>
      </p:sp>
    </p:spTree>
    <p:extLst>
      <p:ext uri="{BB962C8B-B14F-4D97-AF65-F5344CB8AC3E}">
        <p14:creationId xmlns:p14="http://schemas.microsoft.com/office/powerpoint/2010/main" val="158361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AA21-D45C-A58E-C2D9-0EB4D1D5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generative LLMs is very much a work in progress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0E9FDF-5609-18C3-5497-82431609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6018" y="1470017"/>
            <a:ext cx="5162144" cy="290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ABE78-3B6D-99B5-2D14-AB974FF6C022}"/>
              </a:ext>
            </a:extLst>
          </p:cNvPr>
          <p:cNvSpPr txBox="1"/>
          <p:nvPr/>
        </p:nvSpPr>
        <p:spPr>
          <a:xfrm>
            <a:off x="505838" y="1470017"/>
            <a:ext cx="26394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Additional open questions include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Can we trust models to evaluate other models?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How can models </a:t>
            </a:r>
            <a:r>
              <a:rPr lang="en-US" sz="1600" i="1" dirty="0"/>
              <a:t>learn when to defer </a:t>
            </a:r>
            <a:r>
              <a:rPr lang="en-US" sz="1600" dirty="0"/>
              <a:t>to human experts?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How can we identify LLM biases?</a:t>
            </a:r>
          </a:p>
        </p:txBody>
      </p:sp>
    </p:spTree>
    <p:extLst>
      <p:ext uri="{BB962C8B-B14F-4D97-AF65-F5344CB8AC3E}">
        <p14:creationId xmlns:p14="http://schemas.microsoft.com/office/powerpoint/2010/main" val="363918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DA35-FB37-EC06-F409-8EDA750FE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2401-67FE-19CE-9BEA-D1651A23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LLMs, and why do they hallucinate?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EB2B3-0741-C447-0D25-8E72FFC97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(after first breakout)</a:t>
            </a:r>
          </a:p>
        </p:txBody>
      </p:sp>
    </p:spTree>
    <p:extLst>
      <p:ext uri="{BB962C8B-B14F-4D97-AF65-F5344CB8AC3E}">
        <p14:creationId xmlns:p14="http://schemas.microsoft.com/office/powerpoint/2010/main" val="67240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2222163" y="1192373"/>
            <a:ext cx="262758" cy="3503469"/>
          </a:xfrm>
          <a:prstGeom prst="leftBrace">
            <a:avLst>
              <a:gd name="adj1" fmla="val 8333"/>
              <a:gd name="adj2" fmla="val 2456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353479" y="3049301"/>
            <a:ext cx="2643080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conversation history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6434446" y="2845491"/>
            <a:ext cx="24080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 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6029954" y="4239114"/>
            <a:ext cx="286533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End goal: predict</a:t>
            </a:r>
            <a:r>
              <a:rPr lang="en-US" sz="1977" i="1" dirty="0"/>
              <a:t>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977" dirty="0"/>
              <a:t> from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977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6295900" y="2275900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4219576" y="2541345"/>
            <a:ext cx="207632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155E91F-2A22-FEBC-A0CE-DF7FDF32B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177"/>
          <a:stretch/>
        </p:blipFill>
        <p:spPr>
          <a:xfrm>
            <a:off x="601807" y="1730249"/>
            <a:ext cx="3503470" cy="9641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D5EA249-A739-BE37-613D-ACB3BB946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34058"/>
          </a:xfrm>
        </p:spPr>
        <p:txBody>
          <a:bodyPr>
            <a:normAutofit fontScale="90000"/>
          </a:bodyPr>
          <a:lstStyle/>
          <a:p>
            <a:r>
              <a:rPr lang="en-US" dirty="0"/>
              <a:t>LLMs are initially trained to predict the next word</a:t>
            </a:r>
          </a:p>
        </p:txBody>
      </p:sp>
    </p:spTree>
    <p:extLst>
      <p:ext uri="{BB962C8B-B14F-4D97-AF65-F5344CB8AC3E}">
        <p14:creationId xmlns:p14="http://schemas.microsoft.com/office/powerpoint/2010/main" val="1632990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3039-BA1D-D612-DDAA-B67E3971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57429"/>
          </a:xfrm>
        </p:spPr>
        <p:txBody>
          <a:bodyPr>
            <a:normAutofit fontScale="90000"/>
          </a:bodyPr>
          <a:lstStyle/>
          <a:p>
            <a:r>
              <a:rPr lang="en-US" dirty="0"/>
              <a:t>They’re then fine-tuned to match our preferences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CDE644D-C21A-3977-D576-AFA456D3A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701" y="916664"/>
            <a:ext cx="4216649" cy="359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3848A-041A-8B6A-BF8E-5E9ADD6F089E}"/>
              </a:ext>
            </a:extLst>
          </p:cNvPr>
          <p:cNvSpPr txBox="1"/>
          <p:nvPr/>
        </p:nvSpPr>
        <p:spPr>
          <a:xfrm>
            <a:off x="4572000" y="4595649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Illustrating Reinforcement Learning from Human Feedback (RLHF)</a:t>
            </a:r>
          </a:p>
          <a:p>
            <a:r>
              <a:rPr lang="en-US" sz="1050" dirty="0"/>
              <a:t>https://</a:t>
            </a:r>
            <a:r>
              <a:rPr lang="en-US" sz="1050" dirty="0" err="1"/>
              <a:t>huggingface.co</a:t>
            </a:r>
            <a:r>
              <a:rPr lang="en-US" sz="1050" dirty="0"/>
              <a:t>/blog/</a:t>
            </a:r>
            <a:r>
              <a:rPr lang="en-US" sz="1050" dirty="0" err="1"/>
              <a:t>rlhf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0B98-9037-0BA9-DD28-5FEED55D32D3}"/>
              </a:ext>
            </a:extLst>
          </p:cNvPr>
          <p:cNvSpPr txBox="1"/>
          <p:nvPr/>
        </p:nvSpPr>
        <p:spPr>
          <a:xfrm>
            <a:off x="1018198" y="1293842"/>
            <a:ext cx="238256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Step 1</a:t>
            </a:r>
            <a:r>
              <a:rPr lang="en-US" sz="1500" dirty="0"/>
              <a:t>: Train an auxiliary </a:t>
            </a:r>
            <a:r>
              <a:rPr lang="en-US" sz="1500" i="1" dirty="0"/>
              <a:t>preference model</a:t>
            </a:r>
            <a:r>
              <a:rPr lang="en-US" sz="1500" dirty="0"/>
              <a:t> (via human feedback) to assign scores to LLM-generated text that are consistent with our preferences</a:t>
            </a:r>
          </a:p>
          <a:p>
            <a:endParaRPr lang="en-US" sz="1500" dirty="0"/>
          </a:p>
          <a:p>
            <a:r>
              <a:rPr lang="en-US" sz="1500" u="sng" dirty="0"/>
              <a:t>Step 2</a:t>
            </a:r>
            <a:r>
              <a:rPr lang="en-US" sz="1500" dirty="0"/>
              <a:t>: Fine-tune the initial LLM (via reinforcement learning) to achieve better scores, implying better alignment with our preferences</a:t>
            </a:r>
          </a:p>
        </p:txBody>
      </p:sp>
    </p:spTree>
    <p:extLst>
      <p:ext uri="{BB962C8B-B14F-4D97-AF65-F5344CB8AC3E}">
        <p14:creationId xmlns:p14="http://schemas.microsoft.com/office/powerpoint/2010/main" val="334759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7522-5395-8522-0992-7D65959C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38081"/>
          </a:xfrm>
        </p:spPr>
        <p:txBody>
          <a:bodyPr>
            <a:normAutofit fontScale="90000"/>
          </a:bodyPr>
          <a:lstStyle/>
          <a:p>
            <a:r>
              <a:rPr lang="en-US" dirty="0"/>
              <a:t>LLM training does not ensure content is accurate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B315A-55D5-1B1C-B93B-FEE67F61DE43}"/>
              </a:ext>
            </a:extLst>
          </p:cNvPr>
          <p:cNvSpPr txBox="1"/>
          <p:nvPr/>
        </p:nvSpPr>
        <p:spPr>
          <a:xfrm>
            <a:off x="628650" y="1186308"/>
            <a:ext cx="7971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LLM knowledge and beliefs derive from:</a:t>
            </a:r>
          </a:p>
          <a:p>
            <a:endParaRPr lang="en-US" dirty="0"/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their initial training data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the people who train the reward model used to fine-tune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None of this ensures that content is accurate.</a:t>
            </a:r>
          </a:p>
          <a:p>
            <a:endParaRPr lang="en-US" dirty="0"/>
          </a:p>
          <a:p>
            <a:r>
              <a:rPr lang="en-US" dirty="0"/>
              <a:t>We do prefer accurate content to some degree, but we also prefer responses that are </a:t>
            </a:r>
            <a:r>
              <a:rPr lang="en-US" b="1" dirty="0"/>
              <a:t>agreeable</a:t>
            </a:r>
            <a:r>
              <a:rPr lang="en-US" dirty="0"/>
              <a:t>, </a:t>
            </a:r>
            <a:r>
              <a:rPr lang="en-US" b="1" dirty="0"/>
              <a:t>helpful</a:t>
            </a:r>
            <a:r>
              <a:rPr lang="en-US" dirty="0"/>
              <a:t>, and </a:t>
            </a:r>
            <a:r>
              <a:rPr lang="en-US" b="1" dirty="0"/>
              <a:t>confirm our biases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u="sng" dirty="0"/>
              <a:t>It is not clear how we might ensure accuracy at scale.</a:t>
            </a:r>
          </a:p>
        </p:txBody>
      </p:sp>
    </p:spTree>
    <p:extLst>
      <p:ext uri="{BB962C8B-B14F-4D97-AF65-F5344CB8AC3E}">
        <p14:creationId xmlns:p14="http://schemas.microsoft.com/office/powerpoint/2010/main" val="414675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6CAA2-D679-8A8B-3DAD-72F923C1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475C-A785-E18D-9EB3-2694D01E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RAG, and why can results be misleading?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A52B-8973-52D1-7B2B-F788F1BFA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(after second breakout)</a:t>
            </a:r>
          </a:p>
        </p:txBody>
      </p:sp>
    </p:spTree>
    <p:extLst>
      <p:ext uri="{BB962C8B-B14F-4D97-AF65-F5344CB8AC3E}">
        <p14:creationId xmlns:p14="http://schemas.microsoft.com/office/powerpoint/2010/main" val="175437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01B0-43AF-C605-F84B-E61DD32F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533358"/>
          </a:xfrm>
        </p:spPr>
        <p:txBody>
          <a:bodyPr/>
          <a:lstStyle/>
          <a:p>
            <a:r>
              <a:rPr lang="en-US" dirty="0"/>
              <a:t>RAG augments LLMs with external knowledge</a:t>
            </a:r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102FFBBF-08CA-5FFE-D146-EBB2DF2B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11" y="873878"/>
            <a:ext cx="7222577" cy="36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1DD90-2E91-1F96-0E85-C108A532AC53}"/>
              </a:ext>
            </a:extLst>
          </p:cNvPr>
          <p:cNvSpPr txBox="1"/>
          <p:nvPr/>
        </p:nvSpPr>
        <p:spPr>
          <a:xfrm>
            <a:off x="2285999" y="4673448"/>
            <a:ext cx="457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</a:rPr>
              <a:t>Yang, R., Ning, Y., </a:t>
            </a:r>
            <a:r>
              <a:rPr lang="en-US" sz="1050" dirty="0" err="1">
                <a:solidFill>
                  <a:srgbClr val="222222"/>
                </a:solidFill>
              </a:rPr>
              <a:t>Keppo</a:t>
            </a:r>
            <a:r>
              <a:rPr lang="en-US" sz="1050" dirty="0">
                <a:solidFill>
                  <a:srgbClr val="222222"/>
                </a:solidFill>
              </a:rPr>
              <a:t>, E. </a:t>
            </a:r>
            <a:r>
              <a:rPr lang="en-US" sz="1050" i="1" dirty="0">
                <a:solidFill>
                  <a:srgbClr val="222222"/>
                </a:solidFill>
              </a:rPr>
              <a:t>et al.</a:t>
            </a:r>
            <a:r>
              <a:rPr lang="en-US" sz="1050" dirty="0">
                <a:solidFill>
                  <a:srgbClr val="222222"/>
                </a:solidFill>
              </a:rPr>
              <a:t> Retrieval-augmented generation for generative artificial intelligence in health care. </a:t>
            </a:r>
            <a:r>
              <a:rPr lang="en-US" sz="1050" i="1" dirty="0" err="1">
                <a:solidFill>
                  <a:srgbClr val="222222"/>
                </a:solidFill>
              </a:rPr>
              <a:t>npj</a:t>
            </a:r>
            <a:r>
              <a:rPr lang="en-US" sz="1050" i="1" dirty="0">
                <a:solidFill>
                  <a:srgbClr val="222222"/>
                </a:solidFill>
              </a:rPr>
              <a:t> Health Syst.</a:t>
            </a:r>
            <a:r>
              <a:rPr lang="en-US" sz="1050" dirty="0">
                <a:solidFill>
                  <a:srgbClr val="222222"/>
                </a:solidFill>
              </a:rPr>
              <a:t> </a:t>
            </a:r>
            <a:r>
              <a:rPr lang="en-US" sz="1050" b="1" dirty="0">
                <a:solidFill>
                  <a:srgbClr val="222222"/>
                </a:solidFill>
              </a:rPr>
              <a:t>2</a:t>
            </a:r>
            <a:r>
              <a:rPr lang="en-US" sz="1050" dirty="0">
                <a:solidFill>
                  <a:srgbClr val="222222"/>
                </a:solidFill>
              </a:rPr>
              <a:t>, 2 (2025).</a:t>
            </a:r>
            <a:endParaRPr lang="en-US" sz="1050" dirty="0"/>
          </a:p>
        </p:txBody>
      </p:sp>
      <p:pic>
        <p:nvPicPr>
          <p:cNvPr id="2049" name="Picture 1" descr="page2image559022160">
            <a:extLst>
              <a:ext uri="{FF2B5EF4-FFF2-40B4-BE49-F238E27FC236}">
                <a16:creationId xmlns:a16="http://schemas.microsoft.com/office/drawing/2014/main" id="{4BB14E5F-DFCA-33C4-7199-2F1C625AB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3867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2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7979-C7E9-6B5B-B43C-6234CBF0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38081"/>
          </a:xfrm>
        </p:spPr>
        <p:txBody>
          <a:bodyPr/>
          <a:lstStyle/>
          <a:p>
            <a:r>
              <a:rPr lang="en-US" dirty="0"/>
              <a:t>RAG is biased toward supporting the query</a:t>
            </a:r>
          </a:p>
        </p:txBody>
      </p:sp>
      <p:pic>
        <p:nvPicPr>
          <p:cNvPr id="3074" name="Picture 2" descr="page2image559022464">
            <a:extLst>
              <a:ext uri="{FF2B5EF4-FFF2-40B4-BE49-F238E27FC236}">
                <a16:creationId xmlns:a16="http://schemas.microsoft.com/office/drawing/2014/main" id="{2C8F5EAC-DF2E-A81C-6F63-526B25ED7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62" y="930167"/>
            <a:ext cx="7371077" cy="359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78C58-27AF-6684-E154-819913206EF1}"/>
              </a:ext>
            </a:extLst>
          </p:cNvPr>
          <p:cNvSpPr txBox="1"/>
          <p:nvPr/>
        </p:nvSpPr>
        <p:spPr>
          <a:xfrm>
            <a:off x="2285999" y="4524704"/>
            <a:ext cx="4572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Position: Retrieval-augmented systems can be dangerous medical communicators. Lionel Wong, Ayman Ali, Raymond Xiong, Shannon Shen, Yoon Kim, Monica Agrawal. ICML, 2025.</a:t>
            </a:r>
          </a:p>
        </p:txBody>
      </p:sp>
    </p:spTree>
    <p:extLst>
      <p:ext uri="{BB962C8B-B14F-4D97-AF65-F5344CB8AC3E}">
        <p14:creationId xmlns:p14="http://schemas.microsoft.com/office/powerpoint/2010/main" val="648485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C20ED-7DC6-FA46-9DC3-473E7616BF38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13203</TotalTime>
  <Words>734</Words>
  <Application>Microsoft Macintosh PowerPoint</Application>
  <PresentationFormat>On-screen Show (16:9)</PresentationFormat>
  <Paragraphs>85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Helvetica</vt:lpstr>
      <vt:lpstr>Times New Roman</vt:lpstr>
      <vt:lpstr>1_Office Theme</vt:lpstr>
      <vt:lpstr>2_Office Theme</vt:lpstr>
      <vt:lpstr>Understanding and evaluating large language models </vt:lpstr>
      <vt:lpstr>How to evaluate generative LLMs is very much a work in progress</vt:lpstr>
      <vt:lpstr>What are LLMs, and why do they hallucinate?</vt:lpstr>
      <vt:lpstr>LLMs are initially trained to predict the next word</vt:lpstr>
      <vt:lpstr>They’re then fine-tuned to match our preferences</vt:lpstr>
      <vt:lpstr>LLM training does not ensure content is accurate</vt:lpstr>
      <vt:lpstr>What is RAG, and why can results be misleading?</vt:lpstr>
      <vt:lpstr>RAG augments LLMs with external knowledge</vt:lpstr>
      <vt:lpstr>RAG is biased toward supporting the query</vt:lpstr>
      <vt:lpstr>A primer on LLM evaluation</vt:lpstr>
      <vt:lpstr>Two types of evaluation</vt:lpstr>
      <vt:lpstr>Intrinsic wins don’t always translate to extrinsic wins</vt:lpstr>
      <vt:lpstr>Intrinsic wins don’t always translate to extrinsic wins</vt:lpstr>
      <vt:lpstr>Why is evaluation hard? Reason #1.</vt:lpstr>
      <vt:lpstr>Why is evaluation hard? Reason #1.</vt:lpstr>
      <vt:lpstr>Why is evaluation hard? Reason #2.</vt:lpstr>
      <vt:lpstr>Why is evaluation hard? Reason #3.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Carlson, Ph.D.</dc:creator>
  <cp:lastModifiedBy>Matthew Engelhard, M.D., Ph.D.</cp:lastModifiedBy>
  <cp:revision>389</cp:revision>
  <cp:lastPrinted>2018-06-22T18:27:38Z</cp:lastPrinted>
  <dcterms:created xsi:type="dcterms:W3CDTF">2018-06-03T14:52:22Z</dcterms:created>
  <dcterms:modified xsi:type="dcterms:W3CDTF">2025-06-24T00:40:51Z</dcterms:modified>
</cp:coreProperties>
</file>